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66" r:id="rId1"/>
    <p:sldMasterId id="2147484983" r:id="rId2"/>
  </p:sldMasterIdLst>
  <p:notesMasterIdLst>
    <p:notesMasterId r:id="rId38"/>
  </p:notesMasterIdLst>
  <p:sldIdLst>
    <p:sldId id="335" r:id="rId3"/>
    <p:sldId id="322" r:id="rId4"/>
    <p:sldId id="323" r:id="rId5"/>
    <p:sldId id="317" r:id="rId6"/>
    <p:sldId id="297" r:id="rId7"/>
    <p:sldId id="298" r:id="rId8"/>
    <p:sldId id="301" r:id="rId9"/>
    <p:sldId id="300" r:id="rId10"/>
    <p:sldId id="302" r:id="rId11"/>
    <p:sldId id="306" r:id="rId12"/>
    <p:sldId id="303" r:id="rId13"/>
    <p:sldId id="305" r:id="rId14"/>
    <p:sldId id="310" r:id="rId15"/>
    <p:sldId id="308" r:id="rId16"/>
    <p:sldId id="307" r:id="rId17"/>
    <p:sldId id="316" r:id="rId18"/>
    <p:sldId id="309" r:id="rId19"/>
    <p:sldId id="311" r:id="rId20"/>
    <p:sldId id="312" r:id="rId21"/>
    <p:sldId id="313" r:id="rId22"/>
    <p:sldId id="314" r:id="rId23"/>
    <p:sldId id="315" r:id="rId24"/>
    <p:sldId id="321" r:id="rId25"/>
    <p:sldId id="319" r:id="rId26"/>
    <p:sldId id="325" r:id="rId27"/>
    <p:sldId id="333" r:id="rId28"/>
    <p:sldId id="326" r:id="rId29"/>
    <p:sldId id="328" r:id="rId30"/>
    <p:sldId id="336" r:id="rId31"/>
    <p:sldId id="332" r:id="rId32"/>
    <p:sldId id="334" r:id="rId33"/>
    <p:sldId id="329" r:id="rId34"/>
    <p:sldId id="330" r:id="rId35"/>
    <p:sldId id="331" r:id="rId36"/>
    <p:sldId id="33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82656"/>
  </p:normalViewPr>
  <p:slideViewPr>
    <p:cSldViewPr snapToGrid="0">
      <p:cViewPr>
        <p:scale>
          <a:sx n="100" d="100"/>
          <a:sy n="100" d="100"/>
        </p:scale>
        <p:origin x="86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0C4F4-F917-0F42-886E-E22292CBCB23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50514-273A-6D4D-817E-817E1FA07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86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50514-273A-6D4D-817E-817E1FA073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1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50514-273A-6D4D-817E-817E1FA073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9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494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446" name="Shape 4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34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250514-273A-6D4D-817E-817E1FA073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5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8" name="Shape 4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10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7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7" r:id="rId1"/>
    <p:sldLayoutId id="2147484968" r:id="rId2"/>
    <p:sldLayoutId id="2147484969" r:id="rId3"/>
    <p:sldLayoutId id="2147484970" r:id="rId4"/>
    <p:sldLayoutId id="2147484971" r:id="rId5"/>
    <p:sldLayoutId id="2147484972" r:id="rId6"/>
    <p:sldLayoutId id="2147484973" r:id="rId7"/>
    <p:sldLayoutId id="2147484974" r:id="rId8"/>
    <p:sldLayoutId id="2147484975" r:id="rId9"/>
    <p:sldLayoutId id="2147484976" r:id="rId10"/>
    <p:sldLayoutId id="2147484977" r:id="rId11"/>
    <p:sldLayoutId id="2147484978" r:id="rId12"/>
    <p:sldLayoutId id="2147484979" r:id="rId13"/>
    <p:sldLayoutId id="2147484980" r:id="rId14"/>
    <p:sldLayoutId id="2147484981" r:id="rId15"/>
    <p:sldLayoutId id="214748498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ED587-5C02-49B8-8FAD-49B17066197D}" type="datetimeFigureOut">
              <a:rPr lang="en-US" smtClean="0"/>
              <a:t>12/2/17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1B8E2-8CEA-4A2E-9B36-0D1F0CDD8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4" r:id="rId1"/>
    <p:sldLayoutId id="2147484985" r:id="rId2"/>
    <p:sldLayoutId id="2147484986" r:id="rId3"/>
    <p:sldLayoutId id="2147484987" r:id="rId4"/>
    <p:sldLayoutId id="2147484988" r:id="rId5"/>
    <p:sldLayoutId id="2147484989" r:id="rId6"/>
    <p:sldLayoutId id="2147484990" r:id="rId7"/>
    <p:sldLayoutId id="2147484991" r:id="rId8"/>
    <p:sldLayoutId id="2147484992" r:id="rId9"/>
    <p:sldLayoutId id="2147484993" r:id="rId10"/>
    <p:sldLayoutId id="21474849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81A19-95B1-4A4F-836E-5234A8ECB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8EAF905-6F37-4D57-AB94-2D11444168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80292C-1CE2-4F45-AB78-77E9F3ED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144118"/>
            <a:ext cx="7808843" cy="5856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7304D7F-1AD1-4C25-9AA4-C11580731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0"/>
            <a:ext cx="12001500" cy="6886460"/>
          </a:xfrm>
          <a:prstGeom prst="rect">
            <a:avLst/>
          </a:prstGeom>
        </p:spPr>
      </p:pic>
      <p:sp>
        <p:nvSpPr>
          <p:cNvPr id="7" name="Shape 243">
            <a:extLst>
              <a:ext uri="{FF2B5EF4-FFF2-40B4-BE49-F238E27FC236}">
                <a16:creationId xmlns:a16="http://schemas.microsoft.com/office/drawing/2014/main" xmlns="" id="{8FBBCB2E-CD8A-4C7D-A1D1-B8DADAAC2CF1}"/>
              </a:ext>
            </a:extLst>
          </p:cNvPr>
          <p:cNvSpPr txBox="1">
            <a:spLocks/>
          </p:cNvSpPr>
          <p:nvPr/>
        </p:nvSpPr>
        <p:spPr>
          <a:xfrm>
            <a:off x="974764" y="1628890"/>
            <a:ext cx="10180915" cy="1126283"/>
          </a:xfrm>
          <a:prstGeom prst="rect">
            <a:avLst/>
          </a:prstGeom>
          <a:solidFill>
            <a:srgbClr val="FFC000"/>
          </a:solidFill>
        </p:spPr>
        <p:txBody>
          <a:bodyPr lIns="91425" tIns="45700" rIns="91425" bIns="45700" anchor="ctr" anchorCtr="0">
            <a:normAutofit lnSpcReduction="10000"/>
          </a:bodyPr>
          <a:lstStyle>
            <a:lvl1pPr algn="ctr" defTabSz="1219170" rtl="0" eaLnBrk="1" latinLnBrk="1" hangingPunct="1"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indent="-342900" algn="r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sz="3800" b="0">
                <a:latin typeface="Times New Roman"/>
                <a:ea typeface="Times New Roman"/>
                <a:cs typeface="Times New Roman"/>
                <a:sym typeface="Times New Roman"/>
              </a:rPr>
              <a:t>DATA ANALYSIS AND DECISION MAKING – </a:t>
            </a:r>
            <a:r>
              <a:rPr lang="en-US" sz="3800">
                <a:latin typeface="Times New Roman"/>
                <a:ea typeface="Times New Roman"/>
                <a:cs typeface="Times New Roman"/>
                <a:sym typeface="Times New Roman"/>
              </a:rPr>
              <a:t>CMS MEDICARE PROJECT</a:t>
            </a:r>
            <a:endParaRPr lang="en-US" sz="3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73786" y="285719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114300">
              <a:buClr>
                <a:schemeClr val="accent1"/>
              </a:buClr>
              <a:buSzPts val="1800"/>
            </a:pPr>
            <a:endParaRPr lang="en-US" dirty="0">
              <a:solidFill>
                <a:srgbClr val="595959"/>
              </a:solidFill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97" y="4176169"/>
            <a:ext cx="4946615" cy="14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0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SUMMARY STATISTICS FOR THE AVERAGE REIMBURSEMENT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5854700" cy="6324923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figure(right) shows the summary stats of the reimbursement difference.</a:t>
            </a:r>
          </a:p>
          <a:p>
            <a:pPr marL="457200" lvl="1" indent="0">
              <a:buNone/>
            </a:pP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Formula: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Reimbursement per Supplier= Average Medicare Allowed Amount Of Supplier </a:t>
            </a:r>
            <a:r>
              <a:rPr lang="mr-IN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Average Medicare Payment Amount Of Supplier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Reimbursement per State= Sum(Reimbursement Per Supplier)Of All Suppliers/ Number of Suppliers In The State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It is easier to visualize the minimum,  maximum , variance, standard deviation  values.</a:t>
            </a:r>
          </a:p>
          <a:p>
            <a:pPr marL="457200" lvl="1" indent="0">
              <a:buNone/>
            </a:pPr>
            <a:r>
              <a:rPr lang="en-US" b="1" u="sng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Mode gives an idea of the most frequent/ repeating value. </a:t>
            </a:r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States which have values near the mode, have moderate repayment rates.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States which have value near the Minimum, CMS will cover a good portion of the submitted claim.</a:t>
            </a:r>
            <a:endParaRPr lang="en-US" dirty="0">
              <a:solidFill>
                <a:srgbClr val="FF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Content Placeholder 3"/>
          <p:cNvPicPr>
            <a:picLocks/>
          </p:cNvPicPr>
          <p:nvPr/>
        </p:nvPicPr>
        <p:blipFill rotWithShape="1">
          <a:blip r:embed="rId2"/>
          <a:srcRect t="11492"/>
          <a:stretch/>
        </p:blipFill>
        <p:spPr>
          <a:xfrm>
            <a:off x="6478477" y="660400"/>
            <a:ext cx="5051645" cy="592328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039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AVERAGE SUBMITTED AMOUNT PER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5854700" cy="6324923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map(right) shows the </a:t>
            </a:r>
            <a:r>
              <a:rPr lang="en-US" sz="1600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average submitted amount per state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.</a:t>
            </a:r>
          </a:p>
          <a:p>
            <a:pPr marL="457200" lvl="1" indent="0">
              <a:buNone/>
            </a:pP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Formula: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Median Submitted Amount= Median of (Total Submitted Amount Per Supplier)Of All Suppliers/ Number of Suppliers In The State</a:t>
            </a:r>
          </a:p>
          <a:p>
            <a:pPr marL="457200" lvl="1" indent="0">
              <a:buNone/>
            </a:pP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higher the number, it means that each supplier in that particular state submits an high value to the CMS for </a:t>
            </a:r>
            <a:r>
              <a:rPr lang="en-US" dirty="0" err="1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repayment.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States where the number is low, the </a:t>
            </a:r>
            <a:r>
              <a:rPr lang="en-US" dirty="0" err="1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may possibly cover a good amount of the submitted claim for all suppliers.</a:t>
            </a:r>
            <a:endParaRPr lang="en-US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marL="457200" lvl="1" indent="0">
              <a:buNone/>
            </a:pPr>
            <a:r>
              <a:rPr lang="en-US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RELATION TO THE REIMBURSEMENT GRAPH: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The probability of reimbursement of submitted amount is low for the same states where the median submitted amount is high.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If all the suppliers in a particular state have high average submitted amount, CMS cannot repay them back as good as the other states.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../Avg%20submitted%20charge%20per%20state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0" r="15764" b="20383"/>
          <a:stretch/>
        </p:blipFill>
        <p:spPr bwMode="auto">
          <a:xfrm>
            <a:off x="6096000" y="1397000"/>
            <a:ext cx="5816600" cy="44831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860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COSTLIEST PROCEDURES FOR MEDICARE CLAIMS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571500"/>
            <a:ext cx="11731625" cy="2830605"/>
          </a:xfrm>
        </p:spPr>
        <p:txBody>
          <a:bodyPr>
            <a:normAutofit fontScale="77500" lnSpcReduction="20000"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 shows the median values of </a:t>
            </a:r>
          </a:p>
          <a:p>
            <a:pPr lvl="4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 Allowed Amount</a:t>
            </a:r>
          </a:p>
          <a:p>
            <a:pPr lvl="4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 Standardized Payment Amount</a:t>
            </a:r>
          </a:p>
          <a:p>
            <a:pPr lvl="4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 Submitted Charge Amount</a:t>
            </a:r>
          </a:p>
          <a:p>
            <a:pPr lvl="3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 gives an idea of :-</a:t>
            </a:r>
          </a:p>
          <a:p>
            <a:pPr lvl="4"/>
            <a:r>
              <a:rPr lang="en-US" sz="21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H</a:t>
            </a:r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ow much the procedures from that General category cost, </a:t>
            </a:r>
          </a:p>
          <a:p>
            <a:pPr lvl="4"/>
            <a:r>
              <a:rPr lang="en-US" sz="21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</a:t>
            </a:r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he average claim submitted that CMS can expect, and </a:t>
            </a:r>
          </a:p>
          <a:p>
            <a:pPr lvl="4"/>
            <a:r>
              <a:rPr lang="en-US" sz="21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</a:t>
            </a:r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he repayment the </a:t>
            </a:r>
            <a:r>
              <a:rPr lang="en-US" sz="2100" dirty="0" err="1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</a:t>
            </a:r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supplier(physician/Hospital) can expect.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6" name="Content Placeholder 5" descr="Procedure%20wise%20charge%20comparison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9" b="8091"/>
          <a:stretch/>
        </p:blipFill>
        <p:spPr bwMode="auto">
          <a:xfrm>
            <a:off x="414338" y="3529013"/>
            <a:ext cx="11558587" cy="332898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COSTLIEST PROCEDURES FOR MEDICARE CLAIMS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5424982" cy="6286499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20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Summary stats is easy to interpret .</a:t>
            </a:r>
          </a:p>
          <a:p>
            <a:pPr lvl="3"/>
            <a:endParaRPr lang="en-US" sz="2000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20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stats show the variance, standard deviation, minimum and maximum for all the types of amounts.</a:t>
            </a:r>
          </a:p>
          <a:p>
            <a:pPr lvl="3"/>
            <a:endParaRPr lang="en-US" sz="2000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20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stats represent data for records only from the US.</a:t>
            </a:r>
          </a:p>
          <a:p>
            <a:pPr lvl="3"/>
            <a:endParaRPr lang="en-US" sz="1600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5728"/>
          <a:stretch/>
        </p:blipFill>
        <p:spPr>
          <a:xfrm>
            <a:off x="5816184" y="646650"/>
            <a:ext cx="6326921" cy="621135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60662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1" y="0"/>
            <a:ext cx="11836400" cy="1081825"/>
          </a:xfrm>
        </p:spPr>
        <p:txBody>
          <a:bodyPr>
            <a:normAutofit/>
          </a:bodyPr>
          <a:lstStyle/>
          <a:p>
            <a:r>
              <a:rPr lang="en-US" dirty="0" smtClean="0"/>
              <a:t>UNIQUE BENEFICIARIES PER PROVIDER vs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11766" y="1255157"/>
            <a:ext cx="5988318" cy="5602842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 shows the total number of unique beneficiaries per provider(physician/ Hospital).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This shows the highest number of beneficiaries for the Evaluation and Management Category.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Followed by Pathology and Laboratory, Medicine, Radiology.</a:t>
            </a:r>
          </a:p>
          <a:p>
            <a:pPr marL="1371600" lvl="3" indent="0">
              <a:buNone/>
            </a:pPr>
            <a:r>
              <a:rPr lang="en-US" sz="16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INFERENCE:-</a:t>
            </a:r>
          </a:p>
          <a:p>
            <a:pPr lvl="3"/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Evaluation and Management Category is high because it tracks the inpatient visits, and most of the patients are involved in it.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Medicine part-1 involves vaccines ,Pathology and Laboratory involves all the blood tests and other lab activities.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So, these categories also have high number of beneficiaries.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Content Placeholder 3" descr="../DADM/beneficiaries%20vs%20general%20hcpcs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/>
          <a:stretch/>
        </p:blipFill>
        <p:spPr bwMode="auto">
          <a:xfrm>
            <a:off x="5782614" y="1255157"/>
            <a:ext cx="6409386" cy="560284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9312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TOTAL ALLOWED AMOUNT PER REGION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1" y="571500"/>
            <a:ext cx="4936006" cy="6021805"/>
          </a:xfrm>
        </p:spPr>
        <p:txBody>
          <a:bodyPr>
            <a:normAutofit fontScale="92500" lnSpcReduction="10000"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graph(right) shows the Total Allowed Amount for all procedures in a General medical category.</a:t>
            </a:r>
          </a:p>
          <a:p>
            <a:pPr lvl="3"/>
            <a:r>
              <a:rPr lang="en-US" sz="1600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NOTE:-</a:t>
            </a:r>
          </a:p>
          <a:p>
            <a:pPr lvl="4"/>
            <a:r>
              <a:rPr lang="en-US" sz="1600" dirty="0" smtClean="0">
                <a:solidFill>
                  <a:schemeClr val="tx1"/>
                </a:solidFill>
                <a:latin typeface="Verdana" charset="0"/>
                <a:ea typeface="Times New Roman" charset="0"/>
                <a:cs typeface="Times New Roman" charset="0"/>
              </a:rPr>
              <a:t>ONLY DISTINCT HCPCS CODES WERE CONSIDERED PER REGION</a:t>
            </a:r>
          </a:p>
          <a:p>
            <a:pPr marL="1371600" lvl="3" indent="0">
              <a:buNone/>
            </a:pPr>
            <a:r>
              <a:rPr lang="en-US" sz="16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values are not the same for each region.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It means that, the same set of procedures have a higher allowed amount on a particular region.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This means that there is a bias with respect to region.</a:t>
            </a:r>
          </a:p>
          <a:p>
            <a:pPr lvl="3"/>
            <a:r>
              <a:rPr lang="en-US" sz="1600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CMS has set the allowed amount for a set of procedures depending on the region where they are performed.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../DADM/region%20vs%20avg%20medicare%20allowed%20vs%20general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3" r="-735"/>
          <a:stretch/>
        </p:blipFill>
        <p:spPr bwMode="auto">
          <a:xfrm>
            <a:off x="5486400" y="726978"/>
            <a:ext cx="6705600" cy="586632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77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NUMBER OF BENEFICIARIES PER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299" y="571500"/>
            <a:ext cx="11731625" cy="2830605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 shows the Number of Male and Female beneficiaries from each state.</a:t>
            </a:r>
          </a:p>
          <a:p>
            <a:pPr marL="1371600" lvl="3" indent="0">
              <a:buNone/>
            </a:pPr>
            <a:r>
              <a:rPr lang="en-US" sz="21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</a:t>
            </a:r>
          </a:p>
          <a:p>
            <a:pPr lvl="3"/>
            <a:r>
              <a:rPr lang="en-US" sz="21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 most of the cases, the number of female beneficiaries are more than the number of male beneficiaries.</a:t>
            </a:r>
          </a:p>
          <a:p>
            <a:pPr marL="1371600" lvl="3" indent="0">
              <a:buNone/>
            </a:pPr>
            <a:endParaRPr lang="en-US" sz="2100" u="sng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State%20vs.%20Median%20Number%20of%20Beneficiaries%20(Gender%20Wise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3402105"/>
            <a:ext cx="11950701" cy="345589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0841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SUBMITTED AMOUNT vs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1" y="571500"/>
            <a:ext cx="7730722" cy="6021805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graph(right) shows the Median Submitted Charge Amount for all procedures in a General medical category.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median will give us the exact amount that is being submitted to CMS for repayment for that particular general category.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Median gives more accurate value than average in this particular case.</a:t>
            </a:r>
          </a:p>
          <a:p>
            <a:pPr marL="1371600" lvl="3" indent="0">
              <a:buNone/>
            </a:pPr>
            <a:r>
              <a:rPr lang="en-US" sz="16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</a:t>
            </a:r>
          </a:p>
          <a:p>
            <a:pPr lvl="3"/>
            <a:r>
              <a:rPr lang="en-US" sz="1600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It is clearly visible that the Surgery Category has high submitted charge amount.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Vision, hearing and Speech Category involves procedures that include transporting, preserving and operating delicate organs like the Eye.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Hence, the high charge involved and submitted charge.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top%20submitted%20charge%20procedure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" b="10831"/>
          <a:stretch/>
        </p:blipFill>
        <p:spPr bwMode="auto">
          <a:xfrm>
            <a:off x="8323375" y="885825"/>
            <a:ext cx="3652726" cy="570748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216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CORRELATION </a:t>
            </a:r>
            <a:r>
              <a:rPr lang="mr-IN" dirty="0" smtClean="0"/>
              <a:t>–</a:t>
            </a:r>
            <a:r>
              <a:rPr lang="en-US" dirty="0" smtClean="0"/>
              <a:t> INDIVIDUAL PROVIDERS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3" y="3602289"/>
            <a:ext cx="11857220" cy="3143286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picture shows the correlation between variables- NE region is taken for this analysis.</a:t>
            </a:r>
          </a:p>
          <a:p>
            <a:pPr marL="1371600" lvl="3" indent="0">
              <a:buNone/>
            </a:pPr>
            <a:r>
              <a:rPr lang="en-US" sz="16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</a:t>
            </a:r>
          </a:p>
          <a:p>
            <a:pPr lvl="3"/>
            <a:r>
              <a:rPr lang="en-US" sz="16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The Number of HCPCS vs Number of Medicare Beneficiaries have high correlation.</a:t>
            </a:r>
          </a:p>
          <a:p>
            <a:pPr lvl="3"/>
            <a:r>
              <a:rPr lang="en-US" sz="16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The highest correlation is between Number of Services and Total Medicare Payment Amount</a:t>
            </a:r>
            <a:r>
              <a:rPr lang="en-US" sz="1600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.</a:t>
            </a:r>
            <a:endParaRPr lang="en-US" sz="160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  <a:p>
            <a:pPr lvl="3"/>
            <a:r>
              <a:rPr lang="en-US" sz="1600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Very </a:t>
            </a:r>
            <a:r>
              <a:rPr lang="en-US" sz="1600" dirty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less correlation between Number of services vs Number of Medicare </a:t>
            </a:r>
            <a:r>
              <a:rPr lang="en-US" sz="1600" dirty="0" smtClean="0">
                <a:solidFill>
                  <a:srgbClr val="FF0000"/>
                </a:solidFill>
                <a:latin typeface="Verdana" charset="0"/>
                <a:ea typeface="Verdana" charset="0"/>
                <a:cs typeface="Verdana" charset="0"/>
              </a:rPr>
              <a:t>Beneficiaries</a:t>
            </a:r>
            <a:endParaRPr lang="en-US" sz="1600" dirty="0">
              <a:solidFill>
                <a:srgbClr val="FF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708879" y="676736"/>
            <a:ext cx="9383841" cy="271646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9178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CORRELATION </a:t>
            </a:r>
            <a:r>
              <a:rPr lang="mr-IN" dirty="0" smtClean="0"/>
              <a:t>–</a:t>
            </a:r>
            <a:r>
              <a:rPr lang="en-US" dirty="0" smtClean="0"/>
              <a:t> ORGANIZATION PROVIDERS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853" y="2646535"/>
            <a:ext cx="11857220" cy="4099040"/>
          </a:xfrm>
        </p:spPr>
        <p:txBody>
          <a:bodyPr>
            <a:normAutofit fontScale="92500" lnSpcReduction="10000"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r>
              <a:rPr lang="en-US" sz="19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picture shows the correlation between variables- NE region is taken for this analysis.</a:t>
            </a:r>
          </a:p>
          <a:p>
            <a:pPr marL="1371600" lvl="3" indent="0">
              <a:buNone/>
            </a:pPr>
            <a:r>
              <a:rPr lang="en-US" sz="16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OBSERVATIONS:</a:t>
            </a:r>
            <a:endParaRPr lang="en-US" dirty="0"/>
          </a:p>
          <a:p>
            <a:r>
              <a:rPr lang="en-US" dirty="0"/>
              <a:t>High correlation between Number of services and </a:t>
            </a:r>
          </a:p>
          <a:p>
            <a:pPr lvl="1"/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err="1"/>
              <a:t>medicare</a:t>
            </a:r>
            <a:r>
              <a:rPr lang="en-US" dirty="0"/>
              <a:t> </a:t>
            </a:r>
            <a:r>
              <a:rPr lang="en-US" dirty="0" smtClean="0"/>
              <a:t>beneficiaries, Total </a:t>
            </a:r>
            <a:r>
              <a:rPr lang="en-US" dirty="0" err="1"/>
              <a:t>medicare</a:t>
            </a:r>
            <a:r>
              <a:rPr lang="en-US" dirty="0"/>
              <a:t> payment </a:t>
            </a:r>
            <a:r>
              <a:rPr lang="en-US" dirty="0" smtClean="0"/>
              <a:t>amount, Total </a:t>
            </a:r>
            <a:r>
              <a:rPr lang="en-US" dirty="0"/>
              <a:t>Medicare Standardized payment </a:t>
            </a:r>
            <a:r>
              <a:rPr lang="en-US" dirty="0" smtClean="0"/>
              <a:t>amount</a:t>
            </a:r>
            <a:endParaRPr lang="en-US" dirty="0"/>
          </a:p>
          <a:p>
            <a:r>
              <a:rPr lang="en-US" dirty="0"/>
              <a:t>Very high correlation between Number of </a:t>
            </a:r>
            <a:r>
              <a:rPr lang="en-US" dirty="0" err="1"/>
              <a:t>medicare</a:t>
            </a:r>
            <a:r>
              <a:rPr lang="en-US" dirty="0"/>
              <a:t> beneficiaries and </a:t>
            </a:r>
          </a:p>
          <a:p>
            <a:pPr lvl="1"/>
            <a:r>
              <a:rPr lang="en-US" dirty="0" smtClean="0"/>
              <a:t>Total </a:t>
            </a:r>
            <a:r>
              <a:rPr lang="en-US" dirty="0" err="1"/>
              <a:t>medicare</a:t>
            </a:r>
            <a:r>
              <a:rPr lang="en-US" dirty="0"/>
              <a:t> payment </a:t>
            </a:r>
            <a:r>
              <a:rPr lang="en-US" dirty="0" smtClean="0"/>
              <a:t>amount, Total </a:t>
            </a:r>
            <a:r>
              <a:rPr lang="en-US" dirty="0"/>
              <a:t>Medicare Standardized payment </a:t>
            </a:r>
            <a:r>
              <a:rPr lang="en-US" dirty="0" smtClean="0"/>
              <a:t>amount.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			</a:t>
            </a: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</a:t>
            </a:r>
            <a:r>
              <a:rPr lang="en-US" b="1" u="sng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So, the number of services provided has a high correlation to the number of </a:t>
            </a:r>
            <a:r>
              <a:rPr lang="en-US" dirty="0" err="1">
                <a:solidFill>
                  <a:srgbClr val="FF0000"/>
                </a:solidFill>
              </a:rPr>
              <a:t>medicare</a:t>
            </a:r>
            <a:r>
              <a:rPr lang="en-US" dirty="0">
                <a:solidFill>
                  <a:srgbClr val="FF0000"/>
                </a:solidFill>
              </a:rPr>
              <a:t> beneficiaries,</a:t>
            </a:r>
          </a:p>
          <a:p>
            <a:r>
              <a:rPr lang="en-US" dirty="0">
                <a:solidFill>
                  <a:srgbClr val="FF0000"/>
                </a:solidFill>
              </a:rPr>
              <a:t>Which in turn results in high </a:t>
            </a:r>
            <a:r>
              <a:rPr lang="en-US" dirty="0" err="1">
                <a:solidFill>
                  <a:srgbClr val="FF0000"/>
                </a:solidFill>
              </a:rPr>
              <a:t>medicare</a:t>
            </a:r>
            <a:r>
              <a:rPr lang="en-US" dirty="0">
                <a:solidFill>
                  <a:srgbClr val="FF0000"/>
                </a:solidFill>
              </a:rPr>
              <a:t> payment and standardized payments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For the individuals, the number of services did not influence the number of </a:t>
            </a:r>
            <a:r>
              <a:rPr lang="en-US" dirty="0" err="1">
                <a:solidFill>
                  <a:srgbClr val="FF0000"/>
                </a:solidFill>
              </a:rPr>
              <a:t>medicare</a:t>
            </a:r>
            <a:r>
              <a:rPr lang="en-US" dirty="0">
                <a:solidFill>
                  <a:srgbClr val="FF0000"/>
                </a:solidFill>
              </a:rPr>
              <a:t> beneficiaries by any chance.</a:t>
            </a:r>
          </a:p>
          <a:p>
            <a:pPr lvl="3"/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b="49365"/>
          <a:stretch/>
        </p:blipFill>
        <p:spPr>
          <a:xfrm>
            <a:off x="224853" y="676735"/>
            <a:ext cx="11857220" cy="19698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189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2FBACB3-4AA7-4E29-93CE-A588DF60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6259" y="1873044"/>
            <a:ext cx="7371470" cy="256765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It’s a Federal agency of United States department of Health and Human resources.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It was created in 1965 by President Lyndon Johnson for the older and low income group.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Federal and State government work in collaboration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 Medicare: Beneficiaries are 65 and older, disabled less then 65, patients with ESRD</a:t>
            </a:r>
          </a:p>
          <a:p>
            <a:endParaRPr lang="en-US" dirty="0"/>
          </a:p>
        </p:txBody>
      </p:sp>
      <p:pic>
        <p:nvPicPr>
          <p:cNvPr id="5" name="Picture 4" descr="Image result for CMS">
            <a:extLst>
              <a:ext uri="{FF2B5EF4-FFF2-40B4-BE49-F238E27FC236}">
                <a16:creationId xmlns:a16="http://schemas.microsoft.com/office/drawing/2014/main" xmlns="" id="{D566E9D0-2465-4F67-A7F5-464D6150A8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879" y="2323616"/>
            <a:ext cx="1860021" cy="165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mage result for CMS">
            <a:extLst>
              <a:ext uri="{FF2B5EF4-FFF2-40B4-BE49-F238E27FC236}">
                <a16:creationId xmlns:a16="http://schemas.microsoft.com/office/drawing/2014/main" xmlns="" id="{A567BD88-8DCA-43B3-8514-EA6F1248DF6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38" y="4431323"/>
            <a:ext cx="9781151" cy="216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age result for CMS">
            <a:extLst>
              <a:ext uri="{FF2B5EF4-FFF2-40B4-BE49-F238E27FC236}">
                <a16:creationId xmlns:a16="http://schemas.microsoft.com/office/drawing/2014/main" xmlns="" id="{EE94BE4C-8A16-4300-990C-E91222CD7D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60" y="124341"/>
            <a:ext cx="8646940" cy="17509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5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SCATTERPLOT FOR CORRELATION- INDIVIDUAL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9212" y="1255157"/>
            <a:ext cx="5029199" cy="5172537"/>
          </a:xfrm>
        </p:spPr>
        <p:txBody>
          <a:bodyPr>
            <a:normAutofit/>
          </a:bodyPr>
          <a:lstStyle/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The correlation between the variables can be represented by scatterplot also.</a:t>
            </a:r>
          </a:p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Visually, </a:t>
            </a:r>
            <a:r>
              <a:rPr lang="en-US" sz="1600" dirty="0">
                <a:latin typeface="Verdana" charset="0"/>
                <a:ea typeface="Verdana" charset="0"/>
                <a:cs typeface="Verdana" charset="0"/>
              </a:rPr>
              <a:t>the correlation is more evident between the variables</a:t>
            </a:r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.</a:t>
            </a:r>
          </a:p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Only Individual providers from the SE region were considered.</a:t>
            </a:r>
          </a:p>
          <a:p>
            <a:pPr lvl="3"/>
            <a:endParaRPr lang="en-US" sz="1600" dirty="0" smtClean="0">
              <a:latin typeface="Verdana" charset="0"/>
              <a:ea typeface="Verdana" charset="0"/>
              <a:cs typeface="Verdana" charset="0"/>
            </a:endParaRPr>
          </a:p>
          <a:p>
            <a:pPr lvl="3"/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6023" b="7152"/>
          <a:stretch/>
        </p:blipFill>
        <p:spPr>
          <a:xfrm>
            <a:off x="4155141" y="779930"/>
            <a:ext cx="8036859" cy="272975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t="7309" b="7152"/>
          <a:stretch/>
        </p:blipFill>
        <p:spPr>
          <a:xfrm>
            <a:off x="6630462" y="3612878"/>
            <a:ext cx="5561538" cy="324512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4"/>
          <a:srcRect t="3986" b="2808"/>
          <a:stretch/>
        </p:blipFill>
        <p:spPr>
          <a:xfrm>
            <a:off x="136712" y="3612878"/>
            <a:ext cx="6521264" cy="32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8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SCATTERPLOT FOR CORRELATION- ORGANIZATION PROVIDERS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952" y="634911"/>
            <a:ext cx="6338048" cy="5172537"/>
          </a:xfrm>
        </p:spPr>
        <p:txBody>
          <a:bodyPr>
            <a:normAutofit/>
          </a:bodyPr>
          <a:lstStyle/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Only Organization providers from the SE region were considered.</a:t>
            </a:r>
          </a:p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Visually the correlation is more evident between the variables.</a:t>
            </a:r>
          </a:p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Less number of instances available than Individual Providers.</a:t>
            </a:r>
          </a:p>
          <a:p>
            <a:pPr lvl="3"/>
            <a:r>
              <a:rPr lang="en-US" sz="1600" dirty="0" smtClean="0">
                <a:latin typeface="Verdana" charset="0"/>
                <a:ea typeface="Verdana" charset="0"/>
                <a:cs typeface="Verdana" charset="0"/>
              </a:rPr>
              <a:t>The correlation for payment amounts is almost same as for individual providers.</a:t>
            </a:r>
          </a:p>
          <a:p>
            <a:pPr lvl="3"/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676735"/>
            <a:ext cx="7001435" cy="270897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6248400" y="3385709"/>
            <a:ext cx="5943600" cy="338339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" y="3427533"/>
            <a:ext cx="5943600" cy="343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MULTIPLE REGRESSION- INDIVIDIAL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887" y="3589884"/>
            <a:ext cx="11882413" cy="3212565"/>
          </a:xfrm>
        </p:spPr>
        <p:txBody>
          <a:bodyPr>
            <a:normAutofit fontScale="85000" lnSpcReduction="20000"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r>
              <a:rPr lang="en-US" sz="23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The picture shows the multiple regression between variables- SE region is taken for this analysis.</a:t>
            </a:r>
          </a:p>
          <a:p>
            <a:pPr marL="0" indent="0">
              <a:buNone/>
            </a:pPr>
            <a:r>
              <a:rPr lang="en-US" sz="1700" b="1" u="sng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OBSERVATIONS:</a:t>
            </a:r>
            <a:endParaRPr lang="en-US" sz="1700" dirty="0">
              <a:latin typeface="Verdana" charset="0"/>
              <a:ea typeface="Verdana" charset="0"/>
              <a:cs typeface="Verdana" charset="0"/>
            </a:endParaRPr>
          </a:p>
          <a:p>
            <a:r>
              <a:rPr lang="en-US" sz="1700" dirty="0" smtClean="0">
                <a:latin typeface="Verdana" charset="0"/>
                <a:ea typeface="Verdana" charset="0"/>
                <a:cs typeface="Verdana" charset="0"/>
              </a:rPr>
              <a:t>The P-value of all the variables are very low.</a:t>
            </a:r>
          </a:p>
          <a:p>
            <a:r>
              <a:rPr lang="en-US" sz="17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The regression equation shows that the coefficients of all the variables are exactly same for both male and female providers.</a:t>
            </a:r>
          </a:p>
          <a:p>
            <a:r>
              <a:rPr lang="en-US" sz="17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But, there is a higher intercept for the male providers than female providers for the total </a:t>
            </a:r>
            <a:r>
              <a:rPr lang="en-US" sz="1700" dirty="0" err="1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medicare</a:t>
            </a:r>
            <a:r>
              <a:rPr lang="en-US" sz="17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 standardized payment amount.</a:t>
            </a:r>
            <a:endParaRPr lang="en-US" sz="1700" dirty="0">
              <a:solidFill>
                <a:srgbClr val="000000"/>
              </a:solidFill>
              <a:latin typeface="Verdana" charset="0"/>
              <a:ea typeface="Verdana" charset="0"/>
              <a:cs typeface="Verdana" charset="0"/>
            </a:endParaRPr>
          </a:p>
          <a:p>
            <a:pPr marL="0" indent="0">
              <a:buNone/>
            </a:pPr>
            <a:r>
              <a:rPr lang="en-US" sz="1700" b="1" u="sng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INFERENCE: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The reason for the higher intercept, can be because of 1)higher number of male providers or;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00"/>
                </a:solidFill>
                <a:latin typeface="Verdana" charset="0"/>
                <a:ea typeface="Verdana" charset="0"/>
                <a:cs typeface="Verdana" charset="0"/>
              </a:rPr>
              <a:t>2)Higher number of services provided by the male providers.</a:t>
            </a:r>
            <a:endParaRPr lang="en-US" sz="1700" dirty="0">
              <a:latin typeface="Verdana" charset="0"/>
              <a:ea typeface="Verdana" charset="0"/>
              <a:cs typeface="Verdana" charset="0"/>
            </a:endParaRPr>
          </a:p>
          <a:p>
            <a:pPr lvl="3"/>
            <a:endParaRPr lang="en-US" sz="16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t="-1810" r="32436" b="52087"/>
          <a:stretch/>
        </p:blipFill>
        <p:spPr>
          <a:xfrm>
            <a:off x="169889" y="510580"/>
            <a:ext cx="12022111" cy="287021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/>
          <p:cNvPicPr/>
          <p:nvPr/>
        </p:nvPicPr>
        <p:blipFill rotWithShape="1">
          <a:blip r:embed="rId2"/>
          <a:srcRect t="83947" b="4631"/>
          <a:stretch/>
        </p:blipFill>
        <p:spPr>
          <a:xfrm>
            <a:off x="169888" y="3393494"/>
            <a:ext cx="12022111" cy="51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ANALYSIS ON MALE AND FEMALE PROVIDERS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4018875"/>
            <a:ext cx="11530230" cy="2737526"/>
          </a:xfrm>
        </p:spPr>
        <p:txBody>
          <a:bodyPr>
            <a:normAutofit/>
          </a:bodyPr>
          <a:lstStyle/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First graph shows the median number of services by Male and Female Providers</a:t>
            </a: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Second graph shows the total number of Male and Female providers</a:t>
            </a:r>
          </a:p>
          <a:p>
            <a:pPr marL="1371600" lvl="3" indent="0">
              <a:buNone/>
            </a:pPr>
            <a:r>
              <a:rPr lang="en-US" sz="1800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INFERENCE:</a:t>
            </a:r>
          </a:p>
          <a:p>
            <a:pPr lvl="3"/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Male providers have more median number of services.</a:t>
            </a:r>
          </a:p>
          <a:p>
            <a:pPr lvl="3"/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Male Providers are more in number.</a:t>
            </a:r>
          </a:p>
          <a:p>
            <a:pPr lvl="3"/>
            <a:r>
              <a:rPr lang="en-US" sz="1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Thus, the intercept is high in regression equation for payment amount. No Bias for Gender.</a:t>
            </a:r>
          </a:p>
          <a:p>
            <a:pPr lvl="3"/>
            <a:endParaRPr lang="en-US" sz="1800" b="1" u="sng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b="14193"/>
          <a:stretch/>
        </p:blipFill>
        <p:spPr>
          <a:xfrm>
            <a:off x="558800" y="697704"/>
            <a:ext cx="11250830" cy="171168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1" b="10713"/>
          <a:stretch/>
        </p:blipFill>
        <p:spPr>
          <a:xfrm>
            <a:off x="558800" y="2442276"/>
            <a:ext cx="11250830" cy="1543712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987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675" y="0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ANALYSIS ON NUMBER OF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76300" y="885824"/>
            <a:ext cx="6616700" cy="6962776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Total Distinct Beneficiaries per 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Day 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services (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Region Wise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)</a:t>
            </a:r>
          </a:p>
          <a:p>
            <a:pPr lvl="4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 region has high value.</a:t>
            </a:r>
          </a:p>
          <a:p>
            <a:pPr lvl="4"/>
            <a:endParaRPr lang="en-US" sz="1600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Total Number of services (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Region Wise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)</a:t>
            </a:r>
          </a:p>
          <a:p>
            <a:pPr lvl="4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 region has high value.</a:t>
            </a:r>
          </a:p>
          <a:p>
            <a:pPr lvl="3"/>
            <a:endParaRPr lang="en-US" sz="1600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endParaRPr lang="en-US" sz="1600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Number of Providers per Region (</a:t>
            </a:r>
            <a:r>
              <a:rPr lang="en-US" sz="1600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Region Wise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)</a:t>
            </a:r>
          </a:p>
          <a:p>
            <a:pPr lvl="4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 region has high value.	</a:t>
            </a:r>
          </a:p>
          <a:p>
            <a:pPr lvl="3"/>
            <a:endParaRPr lang="en-US" sz="1600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Median Distinct Beneficiaries per day Services (Region Wise)</a:t>
            </a:r>
          </a:p>
          <a:p>
            <a:pPr lvl="4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SE region is high.</a:t>
            </a:r>
          </a:p>
          <a:p>
            <a:pPr lvl="3"/>
            <a:endParaRPr lang="en-US" sz="1600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657975" y="885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../DADM/Region%20wise%20disctinct%20beneficiary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0" b="10724"/>
          <a:stretch/>
        </p:blipFill>
        <p:spPr bwMode="auto">
          <a:xfrm>
            <a:off x="6070600" y="885824"/>
            <a:ext cx="6076583" cy="15906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0" name="Picture 9" descr="../DADM/REgion%20wise%20services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3" b="9870"/>
          <a:stretch/>
        </p:blipFill>
        <p:spPr bwMode="auto">
          <a:xfrm>
            <a:off x="6070600" y="2560569"/>
            <a:ext cx="6069086" cy="11867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1" name="Picture 10" descr="../DADM/Region%20Wise-providers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9" b="7575"/>
          <a:stretch/>
        </p:blipFill>
        <p:spPr bwMode="auto">
          <a:xfrm>
            <a:off x="6070600" y="3862698"/>
            <a:ext cx="6121082" cy="129245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2" name="Picture 11" descr="../../../../../../Desktop/Dis.%20beneficiaries%20vs%20region.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8" b="11940"/>
          <a:stretch/>
        </p:blipFill>
        <p:spPr bwMode="auto">
          <a:xfrm>
            <a:off x="6070600" y="5270500"/>
            <a:ext cx="6121400" cy="14957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698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 descr="A screenshot of a computer  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l="2540" t="8534" r="859" b="-9"/>
          <a:stretch/>
        </p:blipFill>
        <p:spPr>
          <a:xfrm>
            <a:off x="4806275" y="1088200"/>
            <a:ext cx="7096049" cy="48046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42" name="Shape 442"/>
          <p:cNvSpPr txBox="1">
            <a:spLocks noGrp="1"/>
          </p:cNvSpPr>
          <p:nvPr>
            <p:ph type="title"/>
          </p:nvPr>
        </p:nvSpPr>
        <p:spPr>
          <a:xfrm>
            <a:off x="207152" y="0"/>
            <a:ext cx="11984700" cy="78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96850" algn="l" rtl="0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3100"/>
              <a:buFont typeface="Times New Roman"/>
              <a:buNone/>
            </a:pPr>
            <a:r>
              <a:rPr lang="en-US" sz="3100" dirty="0" smtClean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 MEDICARE BENEFICIARIES vs SPECIALIZATION</a:t>
            </a:r>
            <a:endParaRPr lang="en-US" sz="3100" b="0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49225" y="1260000"/>
            <a:ext cx="3650400" cy="50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showing the relation between the Median Number of distinct beneficiaries and HCPCS general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endParaRPr lang="en-US" sz="1800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Median Number of Dist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inct Medicare Beneficiaries- A single patient having multiple number of services ( like ED visits, New patient services)</a:t>
            </a:r>
            <a:endParaRPr lang="en-US" sz="1800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indent="-342900"/>
            <a:r>
              <a:rPr lang="en-US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and Management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- If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single patient have different number of services in a single admission, providers lists it under E &amp; M during the reimbursement of Medicare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amounts.</a:t>
            </a:r>
            <a:endParaRPr lang="en-US" sz="1800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1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19E96F-7090-4A59-8ED4-D3959B66E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21" y="87397"/>
            <a:ext cx="11975079" cy="1138430"/>
          </a:xfrm>
        </p:spPr>
        <p:txBody>
          <a:bodyPr/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BENEFICIARIES PER RACE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D2DE047-1053-475D-8838-4DF1C0520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776" y="1565811"/>
            <a:ext cx="4290324" cy="5052566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graph shows the percentage of individuals from each race, benefited by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medicare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per provider.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Non-Hispanic category is more in all the regions.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an average, the providers have more number of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medicare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beneficiaries in the Non-Hispanic Population.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43AAFC2-E50A-40A6-A817-DC84A2007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357" y="1225827"/>
            <a:ext cx="6864538" cy="539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4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419100" y="127000"/>
            <a:ext cx="12103099" cy="9016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7950" algn="l" rtl="0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1700"/>
              <a:buFont typeface="Century Gothic"/>
              <a:buNone/>
            </a:pPr>
            <a:r>
              <a:rPr lang="en-US" sz="2800" dirty="0" smtClean="0">
                <a:latin typeface="Times"/>
                <a:ea typeface="Times"/>
                <a:cs typeface="Times"/>
                <a:sym typeface="Times"/>
              </a:rPr>
              <a:t>REGION WISE ANALYSIS ON PAYMENTS AND SERVICES PROVIDED</a:t>
            </a:r>
            <a:endParaRPr lang="en-US" sz="2800" dirty="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1304474" y="1244600"/>
            <a:ext cx="3888237" cy="508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400"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Blue - Median 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Average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llowed Amount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(Mid west- 115.3, North East -126.1)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Orange - Median 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Average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M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edicare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ayment Amount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( MW- 86.5, NE- 96.6)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Red - Median number of providers ( MW - 29, NE- 27)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Amazonite - Median Number of Services ( MW- 138, NE- 141)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dirty="0">
                <a:latin typeface="Times"/>
                <a:ea typeface="Times"/>
                <a:cs typeface="Times"/>
                <a:sym typeface="Times"/>
              </a:rPr>
              <a:t>Green- Median 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Average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M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edicare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S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tandardized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P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ayment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A</a:t>
            </a:r>
            <a:r>
              <a:rPr lang="en-US" dirty="0" smtClean="0">
                <a:latin typeface="Times"/>
                <a:ea typeface="Times"/>
                <a:cs typeface="Times"/>
                <a:sym typeface="Times"/>
              </a:rPr>
              <a:t>mount </a:t>
            </a:r>
            <a:r>
              <a:rPr lang="en-US" dirty="0">
                <a:latin typeface="Times"/>
                <a:ea typeface="Times"/>
                <a:cs typeface="Times"/>
                <a:sym typeface="Times"/>
              </a:rPr>
              <a:t>(MW- 90, NE- 93.1)</a:t>
            </a: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dirty="0"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688" y="1028699"/>
            <a:ext cx="6539535" cy="579327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4394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18E3F8-C953-405F-BA1C-18D97555F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25" y="0"/>
            <a:ext cx="8911687" cy="648099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 ON PLACE OF SERVICE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58B1F92-BB82-4100-91F3-65C277E58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3848" y="5334079"/>
            <a:ext cx="7701100" cy="78124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Inference: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 shows that Medicare payment is more for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“O”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“F”.</a:t>
            </a: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2A1C30A-4E77-44A1-975A-30B877CF7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" t="1" b="24856"/>
          <a:stretch/>
        </p:blipFill>
        <p:spPr>
          <a:xfrm>
            <a:off x="238539" y="713729"/>
            <a:ext cx="5857461" cy="210835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C971421-D53F-43F4-BD23-18E92E9A7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584"/>
          <a:stretch/>
        </p:blipFill>
        <p:spPr>
          <a:xfrm>
            <a:off x="6149011" y="715267"/>
            <a:ext cx="5857462" cy="202907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AD9753F-F631-4D95-8AAD-A72D3AD32A02}"/>
              </a:ext>
            </a:extLst>
          </p:cNvPr>
          <p:cNvSpPr txBox="1"/>
          <p:nvPr/>
        </p:nvSpPr>
        <p:spPr>
          <a:xfrm flipH="1">
            <a:off x="1225160" y="3512699"/>
            <a:ext cx="41485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(F): 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Mean(Payment Amount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):$1135.82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Mean(Allowed Amount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):$1455.34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Lower limits of Medicare payment is $1098.89 and $1172.74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0A82160-10D3-48D6-920C-0DB8191AE4B6}"/>
              </a:ext>
            </a:extLst>
          </p:cNvPr>
          <p:cNvSpPr txBox="1"/>
          <p:nvPr/>
        </p:nvSpPr>
        <p:spPr>
          <a:xfrm flipH="1">
            <a:off x="7205203" y="3512699"/>
            <a:ext cx="4029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 (O): 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Mean(Payment Amount):1260.77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Mean(Allowed Amount):1624.54</a:t>
            </a:r>
          </a:p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Lower limits of Medicare payment is $1068.81 and $1452.74 </a:t>
            </a:r>
          </a:p>
        </p:txBody>
      </p:sp>
    </p:spTree>
    <p:extLst>
      <p:ext uri="{BB962C8B-B14F-4D97-AF65-F5344CB8AC3E}">
        <p14:creationId xmlns:p14="http://schemas.microsoft.com/office/powerpoint/2010/main" val="125336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5" y="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CONCLUSION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9900" y="774700"/>
            <a:ext cx="9764712" cy="6083300"/>
          </a:xfrm>
        </p:spPr>
        <p:txBody>
          <a:bodyPr>
            <a:normAutofit lnSpcReduction="10000"/>
          </a:bodyPr>
          <a:lstStyle/>
          <a:p>
            <a:r>
              <a:rPr lang="en-US" sz="1700" dirty="0" smtClean="0">
                <a:solidFill>
                  <a:schemeClr val="tx1"/>
                </a:solidFill>
              </a:rPr>
              <a:t>CMS perspective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Expect high submitted charge in Surgeries.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Expect more claims from regions with high population of ages 65 and above.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More female beneficiaries to be expected than male.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Male providers have more median number of services.</a:t>
            </a:r>
          </a:p>
          <a:p>
            <a:pPr lvl="1"/>
            <a:r>
              <a:rPr lang="en-US" sz="1500" dirty="0">
                <a:solidFill>
                  <a:schemeClr val="tx1"/>
                </a:solidFill>
                <a:ea typeface="Times New Roman" charset="0"/>
                <a:cs typeface="Times New Roman" charset="0"/>
              </a:rPr>
              <a:t>Male Providers are more in number</a:t>
            </a:r>
            <a:r>
              <a:rPr lang="en-US" sz="1500" dirty="0" smtClean="0">
                <a:solidFill>
                  <a:schemeClr val="tx1"/>
                </a:solidFill>
                <a:ea typeface="Times New Roman" charset="0"/>
                <a:cs typeface="Times New Roman" charset="0"/>
              </a:rPr>
              <a:t>.</a:t>
            </a:r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sz="1700" dirty="0" smtClean="0">
                <a:solidFill>
                  <a:schemeClr val="tx1"/>
                </a:solidFill>
              </a:rPr>
              <a:t>Provider’s Perspective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Locate a place with higher population of 65 and above to serve </a:t>
            </a:r>
            <a:r>
              <a:rPr lang="en-US" sz="1500" dirty="0" err="1" smtClean="0">
                <a:solidFill>
                  <a:schemeClr val="tx1"/>
                </a:solidFill>
              </a:rPr>
              <a:t>medicare</a:t>
            </a:r>
            <a:r>
              <a:rPr lang="en-US" sz="1500" dirty="0" smtClean="0">
                <a:solidFill>
                  <a:schemeClr val="tx1"/>
                </a:solidFill>
              </a:rPr>
              <a:t> patients.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Gender of provider </a:t>
            </a:r>
            <a:r>
              <a:rPr lang="en-US" sz="1500" dirty="0">
                <a:solidFill>
                  <a:schemeClr val="tx1"/>
                </a:solidFill>
              </a:rPr>
              <a:t>- No </a:t>
            </a:r>
            <a:r>
              <a:rPr lang="en-US" sz="1500" dirty="0" smtClean="0">
                <a:solidFill>
                  <a:schemeClr val="tx1"/>
                </a:solidFill>
              </a:rPr>
              <a:t>Bias on </a:t>
            </a:r>
            <a:r>
              <a:rPr lang="en-US" sz="1500" dirty="0" err="1" smtClean="0">
                <a:solidFill>
                  <a:schemeClr val="tx1"/>
                </a:solidFill>
              </a:rPr>
              <a:t>medicare</a:t>
            </a:r>
            <a:r>
              <a:rPr lang="en-US" sz="1500" dirty="0" smtClean="0">
                <a:solidFill>
                  <a:schemeClr val="tx1"/>
                </a:solidFill>
              </a:rPr>
              <a:t> payment amount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Place of service “O” has more reimbursement amount</a:t>
            </a:r>
          </a:p>
          <a:p>
            <a:pPr lvl="1"/>
            <a:r>
              <a:rPr lang="en-US" sz="1500" dirty="0" smtClean="0">
                <a:solidFill>
                  <a:schemeClr val="tx1"/>
                </a:solidFill>
              </a:rPr>
              <a:t>More </a:t>
            </a:r>
            <a:r>
              <a:rPr lang="en-US" sz="1500" dirty="0">
                <a:solidFill>
                  <a:schemeClr val="tx1"/>
                </a:solidFill>
              </a:rPr>
              <a:t>line of service, more reimbursement - NE and SE </a:t>
            </a:r>
            <a:r>
              <a:rPr lang="en-US" sz="1500" dirty="0" smtClean="0">
                <a:solidFill>
                  <a:schemeClr val="tx1"/>
                </a:solidFill>
              </a:rPr>
              <a:t>have </a:t>
            </a:r>
            <a:r>
              <a:rPr lang="en-US" sz="1500" dirty="0">
                <a:solidFill>
                  <a:schemeClr val="tx1"/>
                </a:solidFill>
              </a:rPr>
              <a:t>highest reimbursement amounts  </a:t>
            </a:r>
            <a:endParaRPr lang="en-US" sz="1500" dirty="0" smtClean="0">
              <a:solidFill>
                <a:schemeClr val="tx1"/>
              </a:solidFill>
            </a:endParaRPr>
          </a:p>
          <a:p>
            <a:pPr lvl="1"/>
            <a:r>
              <a:rPr lang="en-US" sz="15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The providers </a:t>
            </a:r>
            <a:r>
              <a:rPr 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have more number of </a:t>
            </a:r>
            <a:r>
              <a:rPr lang="en-US" sz="1500" dirty="0" err="1">
                <a:solidFill>
                  <a:schemeClr val="tx1"/>
                </a:solidFill>
                <a:cs typeface="Times New Roman" panose="02020603050405020304" pitchFamily="18" charset="0"/>
              </a:rPr>
              <a:t>medicare</a:t>
            </a:r>
            <a:r>
              <a:rPr 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beneficiaries in the Non-Hispanic </a:t>
            </a:r>
            <a:r>
              <a:rPr lang="en-US" sz="15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Population</a:t>
            </a:r>
            <a:r>
              <a:rPr lang="en-US" sz="1500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on an average.</a:t>
            </a:r>
            <a:endParaRPr lang="en-US" sz="1500" dirty="0" smtClean="0">
              <a:solidFill>
                <a:schemeClr val="tx1"/>
              </a:solidFill>
              <a:ea typeface="Times New Roman" charset="0"/>
              <a:cs typeface="Times New Roman" charset="0"/>
            </a:endParaRP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For the individuals, the number of services did not influence the number of </a:t>
            </a:r>
            <a:r>
              <a:rPr lang="en-US" sz="1500" dirty="0" err="1">
                <a:solidFill>
                  <a:schemeClr val="tx1"/>
                </a:solidFill>
              </a:rPr>
              <a:t>medicare</a:t>
            </a:r>
            <a:r>
              <a:rPr lang="en-US" sz="1500" dirty="0">
                <a:solidFill>
                  <a:schemeClr val="tx1"/>
                </a:solidFill>
              </a:rPr>
              <a:t> beneficiaries by any chance</a:t>
            </a:r>
            <a:r>
              <a:rPr lang="en-US" sz="1500" dirty="0" smtClean="0">
                <a:solidFill>
                  <a:schemeClr val="tx1"/>
                </a:solidFill>
              </a:rPr>
              <a:t>.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Moving on, the same techniques can be applied to larger datasets and by combining more vital information like hospital and physician ratings, etc.. more analysis can be made!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6465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7233C27-CB4A-4857-A59A-38F047BD2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7012" y="1336430"/>
            <a:ext cx="6008871" cy="51417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b="1" dirty="0"/>
              <a:t> </a:t>
            </a:r>
            <a:r>
              <a:rPr lang="en-US" sz="2400" b="1" dirty="0"/>
              <a:t>Health care reforms, rise of hospital                                                                                                                                                                         networks and Baby-Boomers are complicating lives of doctors.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 </a:t>
            </a:r>
            <a:r>
              <a:rPr lang="en-US" sz="2400" b="1" u="sng" dirty="0"/>
              <a:t>From Physician’s perspective</a:t>
            </a:r>
            <a:r>
              <a:rPr lang="en-US" sz="2400" b="1" dirty="0"/>
              <a:t>: Region/State, Specialty/Sub-specialty.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 </a:t>
            </a:r>
            <a:r>
              <a:rPr lang="en-US" sz="2400" b="1" u="sng" dirty="0"/>
              <a:t>From CMS perspective</a:t>
            </a:r>
            <a:r>
              <a:rPr lang="en-US" sz="2400" b="1" dirty="0"/>
              <a:t>: Maximum expected reimbursement claims.</a:t>
            </a:r>
          </a:p>
        </p:txBody>
      </p:sp>
      <p:pic>
        <p:nvPicPr>
          <p:cNvPr id="4" name="Picture 3" descr="DepressedDoctor">
            <a:extLst>
              <a:ext uri="{FF2B5EF4-FFF2-40B4-BE49-F238E27FC236}">
                <a16:creationId xmlns:a16="http://schemas.microsoft.com/office/drawing/2014/main" xmlns="" id="{5D6D2E87-BC6F-4943-A3D0-23388925BA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8" y="1336430"/>
            <a:ext cx="4947139" cy="53729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2D7D1A-4433-4315-AB14-587042423EBE}"/>
              </a:ext>
            </a:extLst>
          </p:cNvPr>
          <p:cNvSpPr txBox="1"/>
          <p:nvPr/>
        </p:nvSpPr>
        <p:spPr>
          <a:xfrm>
            <a:off x="2461846" y="379828"/>
            <a:ext cx="77626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PHYSICIAN WOES</a:t>
            </a:r>
          </a:p>
        </p:txBody>
      </p:sp>
    </p:spTree>
    <p:extLst>
      <p:ext uri="{BB962C8B-B14F-4D97-AF65-F5344CB8AC3E}">
        <p14:creationId xmlns:p14="http://schemas.microsoft.com/office/powerpoint/2010/main" val="167058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00" y="2743200"/>
            <a:ext cx="8520112" cy="40132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       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4364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213" y="2605310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ADDITIONAL SLIDES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8546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l="2598" t="10093" b="-5080"/>
          <a:stretch/>
        </p:blipFill>
        <p:spPr>
          <a:xfrm>
            <a:off x="6381477" y="965147"/>
            <a:ext cx="5708922" cy="23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l="2598" t="28557" b="1281"/>
          <a:stretch/>
        </p:blipFill>
        <p:spPr>
          <a:xfrm>
            <a:off x="6381478" y="3644901"/>
            <a:ext cx="5708922" cy="2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>
            <a:spLocks noGrp="1"/>
          </p:cNvSpPr>
          <p:nvPr>
            <p:ph type="title"/>
          </p:nvPr>
        </p:nvSpPr>
        <p:spPr>
          <a:xfrm>
            <a:off x="279400" y="185644"/>
            <a:ext cx="11582400" cy="77950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46050" algn="l" rtl="0">
              <a:lnSpc>
                <a:spcPct val="90000"/>
              </a:lnSpc>
              <a:spcBef>
                <a:spcPts val="0"/>
              </a:spcBef>
              <a:buClr>
                <a:srgbClr val="262626"/>
              </a:buClr>
              <a:buSzPts val="2300"/>
              <a:buFont typeface="Times New Roman"/>
              <a:buNone/>
            </a:pPr>
            <a:r>
              <a:rPr lang="en-US" sz="2400" dirty="0" smtClean="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CONFIDENCE INTERVAL - PLACE AND NUMBER OF SERVICES</a:t>
            </a:r>
            <a:endParaRPr lang="en-US" sz="2400" b="0" i="0" u="none" strike="noStrike" cap="none" dirty="0">
              <a:solidFill>
                <a:srgbClr val="26262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558800" y="965147"/>
            <a:ext cx="5543277" cy="589285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07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endParaRPr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Medicare reimbursement to the providers is mainly based on the Place of service like Facility (F) and Non-Facility </a:t>
            </a:r>
            <a:r>
              <a:rPr lang="en-US" b="0" i="0" u="none" strike="noStrike" cap="none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(O).</a:t>
            </a:r>
            <a:endParaRPr lang="en-US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07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None/>
            </a:pP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following is the illustration supporting the inference.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AutoNum type="arabicParenR"/>
            </a:pP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Dummy variables for Categorical data of place of service</a:t>
            </a:r>
            <a:r>
              <a:rPr lang="en-US" b="0" i="0" u="none" strike="noStrike" cap="none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endParaRPr lang="en-US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AutoNum type="arabicParenR"/>
            </a:pP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Confidence interval showing the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mean, standard deviation, upper limit and lower limit of each F and O services for 95% confidence intervals</a:t>
            </a:r>
            <a:r>
              <a:rPr lang="en-US" dirty="0" smtClean="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None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Noto Sans Symbols"/>
              <a:buAutoNum type="arabicParenR"/>
            </a:pP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b="0" i="0" u="none" strike="noStrike" cap="none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clearly </a:t>
            </a: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that the 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b="0" i="0" u="none" strike="noStrike" cap="none" dirty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edicare payment amount will be between range of $228 to $236 for every 42 to 43 services in place “O</a:t>
            </a:r>
            <a:r>
              <a:rPr lang="en-US" b="0" i="0" u="none" strike="noStrike" cap="none" dirty="0" smtClean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”.</a:t>
            </a:r>
            <a:endParaRPr lang="en-US" b="0" i="0" u="none" strike="noStrike" cap="none" dirty="0">
              <a:solidFill>
                <a:srgbClr val="3F3F3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750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84FB9-EFBC-4A8F-A144-6A23594C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64" y="100649"/>
            <a:ext cx="8911687" cy="628220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FE6F4C7-62FB-429C-8186-37FE3E8A2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300" y="1320800"/>
            <a:ext cx="5287065" cy="486409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 is done to show the if the proposed theory is right or not with the following conditions </a:t>
            </a:r>
          </a:p>
          <a:p>
            <a:pPr marL="457200" lvl="0" indent="-457200">
              <a:lnSpc>
                <a:spcPct val="90000"/>
              </a:lnSpc>
              <a:buSzPts val="1700"/>
              <a:buFont typeface="Noto Sans Symbols"/>
              <a:buAutoNum type="arabicParenR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Place of service is considered as Dependent Variable.</a:t>
            </a:r>
          </a:p>
          <a:p>
            <a:pPr marL="457200" lvl="0" indent="-457200">
              <a:lnSpc>
                <a:spcPct val="90000"/>
              </a:lnSpc>
              <a:buSzPts val="1700"/>
              <a:buFont typeface="Noto Sans Symbols"/>
              <a:buAutoNum type="arabicParenR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Number of services,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Avg_medicare_Pymt_Amt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Avg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medicare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_ </a:t>
            </a:r>
            <a:r>
              <a:rPr lang="en-US" dirty="0" err="1">
                <a:latin typeface="Times New Roman"/>
                <a:ea typeface="Times New Roman"/>
                <a:cs typeface="Times New Roman"/>
                <a:sym typeface="Times New Roman"/>
              </a:rPr>
              <a:t>Allowed_Amt</a:t>
            </a: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 are considered as independent variables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 Hypothesis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Medicare reimbursement have no influence of Place of service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Alternate Hypothesis-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Medicare reimbursement have a significant impact on the place of service.</a:t>
            </a:r>
          </a:p>
          <a:p>
            <a:pPr marL="0" lvl="0" indent="0">
              <a:lnSpc>
                <a:spcPct val="90000"/>
              </a:lnSpc>
              <a:buSzPts val="17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The test shows the P value is &lt;0.0001 which is less than 0.005. Hence we reject Null Hypothesis and say  Alternate Hypothesis is correct .</a:t>
            </a:r>
          </a:p>
          <a:p>
            <a:endParaRPr lang="en-US" dirty="0"/>
          </a:p>
        </p:txBody>
      </p:sp>
      <p:pic>
        <p:nvPicPr>
          <p:cNvPr id="4" name="Shape 468" descr="A screenshot of a cell phone  Description generated with very high confidence">
            <a:extLst>
              <a:ext uri="{FF2B5EF4-FFF2-40B4-BE49-F238E27FC236}">
                <a16:creationId xmlns:a16="http://schemas.microsoft.com/office/drawing/2014/main" xmlns="" id="{0B0F853A-7C14-456C-9F4F-60CAED5DDC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5637" y="990526"/>
            <a:ext cx="5745391" cy="44759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721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3059D6-B7F7-4CF4-BABD-1A7113F39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99" y="153657"/>
            <a:ext cx="8911687" cy="575212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6C0CBE-1508-4D61-A96B-04538BDA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299" y="1630017"/>
            <a:ext cx="4977779" cy="2292626"/>
          </a:xfrm>
        </p:spPr>
        <p:txBody>
          <a:bodyPr/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in the graph showing the slope and independent variables</a:t>
            </a:r>
          </a:p>
        </p:txBody>
      </p:sp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xmlns="" id="{394FB495-53EF-424C-A440-C93A9485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513" y="621210"/>
            <a:ext cx="6676368" cy="48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0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CONFIDENCE INTERVAL- PROVIDERS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All SE providers, confidence interval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7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829732"/>
            <a:ext cx="3808712" cy="321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12153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8180388" y="1795499"/>
            <a:ext cx="3656012" cy="3547519"/>
          </a:xfrm>
          <a:prstGeom prst="rect">
            <a:avLst/>
          </a:prstGeom>
        </p:spPr>
      </p:pic>
      <p:pic>
        <p:nvPicPr>
          <p:cNvPr id="12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492" y="1795499"/>
            <a:ext cx="4102060" cy="341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397000" y="5422900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PROVIDERS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7000" y="5676900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ONLY INDIVIDUAL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2500" y="5607566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ONLY 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DATA CONSOLIDATION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0" y="566664"/>
            <a:ext cx="7112000" cy="6253236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File Number 1</a:t>
            </a: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</a:p>
          <a:p>
            <a:r>
              <a:rPr lang="en-US" b="1" i="1" dirty="0" smtClean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Name-Medicare_State_HCPCS_Aggregate_CY2014.xlsx</a:t>
            </a:r>
            <a:endParaRPr lang="en-US" b="1" i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(Referred to as the </a:t>
            </a:r>
            <a:r>
              <a:rPr lang="en-US" b="1" i="1" dirty="0" smtClean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‘HCPCS’ </a:t>
            </a: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table hereafter</a:t>
            </a:r>
            <a:r>
              <a:rPr lang="en-US" b="1" i="1" dirty="0" smtClean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)</a:t>
            </a:r>
            <a:endParaRPr lang="en-US" b="1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Alterations in the HCPCS table:</a:t>
            </a:r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r>
              <a:rPr lang="en-US" dirty="0" smtClean="0"/>
              <a:t>Region added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The US map was split into 4 regions </a:t>
            </a:r>
            <a:r>
              <a:rPr lang="mr-IN" dirty="0" smtClean="0"/>
              <a:t>–</a:t>
            </a:r>
            <a:r>
              <a:rPr lang="en-US" dirty="0" smtClean="0"/>
              <a:t> Northeast, Southeast, Mid West and West- (Refer picture on top left)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The NPPES state codes were mapped to their respective regions.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Easier to Visualize and Analyze the data.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Only the US records </a:t>
            </a:r>
            <a:r>
              <a:rPr lang="en-US" dirty="0" smtClean="0"/>
              <a:t>were considered</a:t>
            </a:r>
          </a:p>
          <a:p>
            <a:r>
              <a:rPr lang="en-US" dirty="0" smtClean="0"/>
              <a:t>Since HCPCS codes and Descriptions are numerous and analysis is difficult, the </a:t>
            </a:r>
            <a:r>
              <a:rPr lang="en-US" dirty="0" smtClean="0">
                <a:solidFill>
                  <a:srgbClr val="FF0000"/>
                </a:solidFill>
              </a:rPr>
              <a:t>HCPCS codes were broken down into their major category</a:t>
            </a:r>
            <a:r>
              <a:rPr lang="en-US" dirty="0" smtClean="0"/>
              <a:t>.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This would make analysis easier and better to visualize.</a:t>
            </a:r>
          </a:p>
          <a:p>
            <a:pPr lvl="1">
              <a:buFont typeface="Wingdings" charset="2"/>
              <a:buChar char="v"/>
            </a:pPr>
            <a:r>
              <a:rPr lang="en-US" dirty="0" smtClean="0"/>
              <a:t>The HCPCS description column was also removed.</a:t>
            </a:r>
            <a:endParaRPr lang="en-US" dirty="0"/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2" r="2941"/>
          <a:stretch/>
        </p:blipFill>
        <p:spPr>
          <a:xfrm>
            <a:off x="147728" y="3413299"/>
            <a:ext cx="4410474" cy="314393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" y="660400"/>
            <a:ext cx="4410474" cy="267936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349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DATA CONSOLIDATION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5854700" cy="632492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US" sz="2000" b="1" i="1" u="sng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Breaking Down the HCPCS codes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b="1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HCPCS codes were broken down and categorized into their appropriate major procedure.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picture on the right shows how the codes were mapped.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HCPCS codes had </a:t>
            </a:r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prefixes </a:t>
            </a:r>
            <a:r>
              <a:rPr lang="en-US" dirty="0" smtClean="0">
                <a:solidFill>
                  <a:schemeClr val="tx1"/>
                </a:solidFill>
                <a:latin typeface="Verdana" charset="0"/>
                <a:ea typeface="Times New Roman" charset="0"/>
                <a:cs typeface="Times New Roman" charset="0"/>
              </a:rPr>
              <a:t>and suffixes 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also, which meant what category of medical procedure they belonged to.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Mapping the HCPCS codes 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W</a:t>
            </a:r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ill save time </a:t>
            </a:r>
          </a:p>
          <a:p>
            <a:pPr lvl="2"/>
            <a:r>
              <a:rPr lang="en-US" dirty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R</a:t>
            </a:r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eading through the entire description is not a feasible option.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‘General’ column will have all the major categories, approximately 15-20, so it will be easier to visualize or present it in an understandable manner.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>
            <a:hlinkHover r:id="" action="ppaction://noaction" highlightClick="1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660400"/>
            <a:ext cx="5816600" cy="317477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3889379"/>
            <a:ext cx="5816600" cy="281050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1479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DATA CONSOLIDATION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4800" y="660400"/>
            <a:ext cx="10617200" cy="6159500"/>
          </a:xfrm>
        </p:spPr>
        <p:txBody>
          <a:bodyPr>
            <a:norm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File Number 2</a:t>
            </a: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</a:p>
          <a:p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Name-Medicare_Physician_and_Other_Supplier_National_Provider_Identifier__NPI__Aggregate_Report__Calendar_Year_2014 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(Referred to as the </a:t>
            </a:r>
            <a:r>
              <a:rPr lang="en-US" b="1" i="1" dirty="0" smtClean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‘Supplier’ </a:t>
            </a:r>
            <a:r>
              <a:rPr lang="en-US" b="1" i="1" dirty="0">
                <a:solidFill>
                  <a:srgbClr val="C00000"/>
                </a:solidFill>
                <a:latin typeface="Verdana" charset="0"/>
                <a:ea typeface="Times New Roman" charset="0"/>
                <a:cs typeface="Times New Roman" charset="0"/>
              </a:rPr>
              <a:t>table hereafter)</a:t>
            </a:r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Alterations in the Supplier table:</a:t>
            </a:r>
          </a:p>
          <a:p>
            <a:r>
              <a:rPr lang="en-US" dirty="0"/>
              <a:t>First name, last name, middle initial </a:t>
            </a:r>
            <a:r>
              <a:rPr lang="en-US" dirty="0">
                <a:solidFill>
                  <a:srgbClr val="FF0000"/>
                </a:solidFill>
              </a:rPr>
              <a:t>removed</a:t>
            </a:r>
            <a:r>
              <a:rPr lang="en-US" dirty="0"/>
              <a:t>.</a:t>
            </a:r>
          </a:p>
          <a:p>
            <a:r>
              <a:rPr lang="en-US" dirty="0"/>
              <a:t>City, street address, zip code </a:t>
            </a:r>
            <a:r>
              <a:rPr lang="en-US" dirty="0">
                <a:solidFill>
                  <a:srgbClr val="FF0000"/>
                </a:solidFill>
              </a:rPr>
              <a:t>removed</a:t>
            </a:r>
            <a:r>
              <a:rPr lang="en-US" dirty="0"/>
              <a:t>.</a:t>
            </a:r>
          </a:p>
          <a:p>
            <a:r>
              <a:rPr lang="en-US" dirty="0"/>
              <a:t>Drug suppress indicator and medical suppress indicator </a:t>
            </a:r>
            <a:r>
              <a:rPr lang="en-US" dirty="0">
                <a:solidFill>
                  <a:srgbClr val="FF0000"/>
                </a:solidFill>
              </a:rPr>
              <a:t>removed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Derived </a:t>
            </a:r>
            <a:r>
              <a:rPr lang="en-US" dirty="0"/>
              <a:t>columns can be eliminated if needed</a:t>
            </a:r>
            <a:r>
              <a:rPr lang="en-US" dirty="0" smtClean="0"/>
              <a:t>.</a:t>
            </a:r>
          </a:p>
          <a:p>
            <a:pPr lvl="1">
              <a:buFont typeface="Wingdings" charset="2"/>
              <a:buChar char="v"/>
            </a:pPr>
            <a:r>
              <a:rPr lang="en-US" u="sng" dirty="0" smtClean="0"/>
              <a:t>Example:-</a:t>
            </a:r>
            <a:r>
              <a:rPr lang="en-US" dirty="0" smtClean="0"/>
              <a:t> Total </a:t>
            </a:r>
            <a:r>
              <a:rPr lang="en-US" dirty="0"/>
              <a:t>Medicare Payment Amount=Total Drug Payment Amount + Total Medical payment Amounts; Similarly for other submitted and allowed amounts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US records were considered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file was reduced to about 100,000 records for visualizations using </a:t>
            </a:r>
            <a:r>
              <a:rPr lang="en-US" dirty="0" err="1" smtClean="0"/>
              <a:t>stattools</a:t>
            </a:r>
            <a:r>
              <a:rPr lang="en-US" dirty="0" smtClean="0"/>
              <a:t>. (Reduced by sampling 1 out of every 10 records, to ensure no vital information is lost)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Region </a:t>
            </a:r>
            <a:r>
              <a:rPr lang="en-US" dirty="0" smtClean="0">
                <a:solidFill>
                  <a:srgbClr val="FF0000"/>
                </a:solidFill>
              </a:rPr>
              <a:t>added</a:t>
            </a:r>
          </a:p>
          <a:p>
            <a:endParaRPr lang="en-US" dirty="0"/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UNDERLYING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11823700" cy="6324923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US" sz="2000" b="1" i="1" u="sng" dirty="0" smtClean="0">
                <a:solidFill>
                  <a:srgbClr val="C0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Breaking Down the Objectives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b="1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2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PROVIDERS</a:t>
            </a:r>
          </a:p>
          <a:p>
            <a:pPr lvl="3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Gender, Place of Service, Number of procedures, Location, Number of Beneficiaries, etc.</a:t>
            </a:r>
          </a:p>
          <a:p>
            <a:pPr lvl="2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 PATIENTS</a:t>
            </a:r>
          </a:p>
          <a:p>
            <a:pPr lvl="3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Procedure, Age, Race etc.</a:t>
            </a:r>
          </a:p>
          <a:p>
            <a:pPr lvl="2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MEDICARE PROCEDURES</a:t>
            </a:r>
          </a:p>
          <a:p>
            <a:pPr lvl="3"/>
            <a:r>
              <a:rPr lang="en-US" sz="28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Average cost per region, Allowed amount per procedure, Number of services per procedure etc..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BENEFICIARIES VS. TOTAL POPULATION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975" y="660400"/>
            <a:ext cx="5425025" cy="2564613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 smtClean="0"/>
              <a:t>The map(left) shows the percentage of population benefited by </a:t>
            </a:r>
            <a:r>
              <a:rPr lang="en-US" sz="1800" dirty="0" err="1" smtClean="0"/>
              <a:t>medicare</a:t>
            </a:r>
            <a:r>
              <a:rPr lang="en-US" sz="1800" dirty="0" smtClean="0"/>
              <a:t> compared to the total US population.</a:t>
            </a:r>
          </a:p>
          <a:p>
            <a:r>
              <a:rPr lang="en-US" sz="1800" dirty="0" smtClean="0"/>
              <a:t>The total population represented is of the year 2014.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000000"/>
                </a:solidFill>
                <a:ea typeface="Times New Roman" charset="0"/>
                <a:cs typeface="Times New Roman" charset="0"/>
              </a:rPr>
              <a:t>INFERENCE: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00" dirty="0"/>
              <a:t>From a </a:t>
            </a:r>
            <a:r>
              <a:rPr lang="en-US" sz="1900" u="sng" dirty="0"/>
              <a:t>Medicare Supplier’s Perspective</a:t>
            </a:r>
            <a:r>
              <a:rPr lang="en-US" sz="1900" dirty="0"/>
              <a:t>, It is beneficial for a </a:t>
            </a:r>
            <a:r>
              <a:rPr lang="en-US" sz="1900" dirty="0" err="1"/>
              <a:t>medicare</a:t>
            </a:r>
            <a:r>
              <a:rPr lang="en-US" sz="1900" dirty="0"/>
              <a:t> supplier to be in either the NE or SE region.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900" dirty="0"/>
              <a:t>From </a:t>
            </a:r>
            <a:r>
              <a:rPr lang="en-US" sz="1900" u="sng" dirty="0"/>
              <a:t>CMS perspective</a:t>
            </a:r>
            <a:r>
              <a:rPr lang="en-US" sz="1900" dirty="0"/>
              <a:t>, it should expect more </a:t>
            </a:r>
            <a:r>
              <a:rPr lang="en-US" sz="1900" dirty="0" err="1"/>
              <a:t>medicare</a:t>
            </a:r>
            <a:r>
              <a:rPr lang="en-US" sz="1900" dirty="0"/>
              <a:t> submissions or claims from NE, SE regions.</a:t>
            </a:r>
          </a:p>
          <a:p>
            <a:pPr marL="0" marR="0" lvl="4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3" r="3326"/>
          <a:stretch/>
        </p:blipFill>
        <p:spPr>
          <a:xfrm>
            <a:off x="6275900" y="3404496"/>
            <a:ext cx="5723475" cy="34535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182025" y="4214467"/>
            <a:ext cx="5901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map(right) shows the total percentage of people of ages 65+ compared to the total US population.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It is observed that the </a:t>
            </a:r>
            <a:r>
              <a:rPr lang="en-US" dirty="0" smtClean="0"/>
              <a:t>majority percentage of people from that age group are also from the NE and SE region.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Therefore, it is very evident that the </a:t>
            </a:r>
            <a:r>
              <a:rPr lang="en-US" dirty="0" smtClean="0">
                <a:solidFill>
                  <a:srgbClr val="FF0000"/>
                </a:solidFill>
              </a:rPr>
              <a:t>percentage of beneficiaries are high because of the high percentage of population with ages above 65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4" r="7101"/>
          <a:stretch/>
        </p:blipFill>
        <p:spPr>
          <a:xfrm>
            <a:off x="182025" y="660400"/>
            <a:ext cx="5901250" cy="304799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41717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025" y="-16335"/>
            <a:ext cx="11821575" cy="676735"/>
          </a:xfrm>
        </p:spPr>
        <p:txBody>
          <a:bodyPr>
            <a:normAutofit/>
          </a:bodyPr>
          <a:lstStyle/>
          <a:p>
            <a:r>
              <a:rPr lang="en-US" dirty="0" smtClean="0"/>
              <a:t>AVERAGE REIMBURSEMENT PER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571500"/>
            <a:ext cx="5854700" cy="6324923"/>
          </a:xfrm>
        </p:spPr>
        <p:txBody>
          <a:bodyPr>
            <a:normAutofit/>
          </a:bodyPr>
          <a:lstStyle/>
          <a:p>
            <a:pPr lvl="3"/>
            <a:endParaRPr lang="en-US" b="1" dirty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  <a:p>
            <a:pPr lvl="3"/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map(right) shows the </a:t>
            </a:r>
            <a:r>
              <a:rPr lang="en-US" sz="1600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average reimbursement per state</a:t>
            </a:r>
            <a:r>
              <a:rPr lang="en-US" sz="1600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.</a:t>
            </a:r>
          </a:p>
          <a:p>
            <a:pPr marL="457200" lvl="1" indent="0">
              <a:buNone/>
            </a:pP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Formula: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Reimbursement per Supplier= Average Medicare Allowed Amount Of Supplier </a:t>
            </a:r>
            <a:r>
              <a:rPr lang="mr-IN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–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 Average Medicare Payment Amount Of Supplier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Reimbursement per State= Sum(Reimbursement Per Supplier)Of All Suppliers/ Number of Suppliers In The State</a:t>
            </a:r>
          </a:p>
          <a:p>
            <a:pPr marL="457200" lvl="1" indent="0">
              <a:buNone/>
            </a:pPr>
            <a:r>
              <a:rPr lang="en-US" b="1" u="sng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INFERENCE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The higher the number means, high gap between Allowed amount and Repayment amount.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States where the difference (value shown in picture) is low, the </a:t>
            </a:r>
            <a:r>
              <a:rPr lang="en-US" dirty="0" err="1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medicare</a:t>
            </a:r>
            <a:r>
              <a:rPr lang="en-US" dirty="0" smtClean="0">
                <a:solidFill>
                  <a:srgbClr val="FF0000"/>
                </a:solidFill>
                <a:latin typeface="Verdana" charset="0"/>
                <a:ea typeface="Times New Roman" charset="0"/>
                <a:cs typeface="Times New Roman" charset="0"/>
              </a:rPr>
              <a:t> will cover a good amount of the submitted claim</a:t>
            </a:r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.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Verdana" charset="0"/>
                <a:ea typeface="Times New Roman" charset="0"/>
                <a:cs typeface="Times New Roman" charset="0"/>
              </a:rPr>
              <a:t>California, Texas, New York, Florida have high gap.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0600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7" name="Picture 6" descr="../avg.reimbursement%20usa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" t="22278" r="18443" b="22656"/>
          <a:stretch/>
        </p:blipFill>
        <p:spPr bwMode="auto">
          <a:xfrm>
            <a:off x="6096000" y="1536700"/>
            <a:ext cx="5816600" cy="43561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8097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1855</TotalTime>
  <Words>2569</Words>
  <Application>Microsoft Macintosh PowerPoint</Application>
  <PresentationFormat>Widescreen</PresentationFormat>
  <Paragraphs>279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American Typewriter</vt:lpstr>
      <vt:lpstr>Calibri</vt:lpstr>
      <vt:lpstr>Calibri Light</vt:lpstr>
      <vt:lpstr>Century Gothic</vt:lpstr>
      <vt:lpstr>Mangal</vt:lpstr>
      <vt:lpstr>Noto Sans Symbols</vt:lpstr>
      <vt:lpstr>Times</vt:lpstr>
      <vt:lpstr>Times New Roman</vt:lpstr>
      <vt:lpstr>Verdana</vt:lpstr>
      <vt:lpstr>Wingdings</vt:lpstr>
      <vt:lpstr>Wingdings 3</vt:lpstr>
      <vt:lpstr>Arial</vt:lpstr>
      <vt:lpstr>Wisp</vt:lpstr>
      <vt:lpstr>Office Theme</vt:lpstr>
      <vt:lpstr>PowerPoint Presentation</vt:lpstr>
      <vt:lpstr>PowerPoint Presentation</vt:lpstr>
      <vt:lpstr>PowerPoint Presentation</vt:lpstr>
      <vt:lpstr>DATA CONSOLIDATION AND SORTING</vt:lpstr>
      <vt:lpstr>DATA CONSOLIDATION AND SORTING</vt:lpstr>
      <vt:lpstr>DATA CONSOLIDATION AND SORTING</vt:lpstr>
      <vt:lpstr>UNDERLYING QUESTIONS</vt:lpstr>
      <vt:lpstr>BENEFICIARIES VS. TOTAL POPULATION</vt:lpstr>
      <vt:lpstr>AVERAGE REIMBURSEMENT PER STATE</vt:lpstr>
      <vt:lpstr>SUMMARY STATISTICS FOR THE AVERAGE REIMBURSEMENT</vt:lpstr>
      <vt:lpstr>AVERAGE SUBMITTED AMOUNT PER STATE</vt:lpstr>
      <vt:lpstr>COSTLIEST PROCEDURES FOR MEDICARE CLAIMS</vt:lpstr>
      <vt:lpstr>COSTLIEST PROCEDURES FOR MEDICARE CLAIMS</vt:lpstr>
      <vt:lpstr>UNIQUE BENEFICIARIES PER PROVIDER vs PROCEDURE</vt:lpstr>
      <vt:lpstr>TOTAL ALLOWED AMOUNT PER REGION</vt:lpstr>
      <vt:lpstr>NUMBER OF BENEFICIARIES PER STATE</vt:lpstr>
      <vt:lpstr>SUBMITTED AMOUNT vs PROCEDURES</vt:lpstr>
      <vt:lpstr>CORRELATION – INDIVIDUAL PROVIDERS </vt:lpstr>
      <vt:lpstr>CORRELATION – ORGANIZATION PROVIDERS </vt:lpstr>
      <vt:lpstr>SCATTERPLOT FOR CORRELATION- INDIVIDUAL PROVIDERS</vt:lpstr>
      <vt:lpstr>SCATTERPLOT FOR CORRELATION- ORGANIZATION PROVIDERS</vt:lpstr>
      <vt:lpstr>MULTIPLE REGRESSION- INDIVIDIAL PROVIDERS</vt:lpstr>
      <vt:lpstr>ANALYSIS ON MALE AND FEMALE PROVIDERS</vt:lpstr>
      <vt:lpstr>ANALYSIS ON NUMBER OF SERVICES</vt:lpstr>
      <vt:lpstr>DISTINCT MEDICARE BENEFICIARIES vs SPECIALIZATION</vt:lpstr>
      <vt:lpstr>AVERAGE NUMBER OF BENEFICIARIES PER RACE</vt:lpstr>
      <vt:lpstr>REGION WISE ANALYSIS ON PAYMENTS AND SERVICES PROVIDED</vt:lpstr>
      <vt:lpstr>CONFIDENCE INTERVAL ON PLACE OF SERVICE</vt:lpstr>
      <vt:lpstr>CONCLUSION</vt:lpstr>
      <vt:lpstr>       THANK YOU</vt:lpstr>
      <vt:lpstr>ADDITIONAL SLIDES</vt:lpstr>
      <vt:lpstr>CONFIDENCE INTERVAL - PLACE AND NUMBER OF SERVICES</vt:lpstr>
      <vt:lpstr>Hypothesis Test</vt:lpstr>
      <vt:lpstr>Regression Analysis</vt:lpstr>
      <vt:lpstr>CONFIDENCE INTERVAL- PROVIDERS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Gouthami Koleti</dc:creator>
  <cp:lastModifiedBy>Naveen Dayakar Velpur</cp:lastModifiedBy>
  <cp:revision>125</cp:revision>
  <dcterms:created xsi:type="dcterms:W3CDTF">2017-11-24T04:15:17Z</dcterms:created>
  <dcterms:modified xsi:type="dcterms:W3CDTF">2017-12-02T16:01:03Z</dcterms:modified>
</cp:coreProperties>
</file>